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10287000" cx="18288000"/>
  <p:notesSz cx="6858000" cy="9144000"/>
  <p:embeddedFontLst>
    <p:embeddedFont>
      <p:font typeface="Montserrat"/>
      <p:regular r:id="rId14"/>
      <p:bold r:id="rId15"/>
      <p:italic r:id="rId16"/>
      <p:boldItalic r:id="rId17"/>
    </p:embeddedFont>
    <p:embeddedFont>
      <p:font typeface="Montserrat Light"/>
      <p:regular r:id="rId18"/>
      <p:bold r:id="rId19"/>
      <p:italic r:id="rId20"/>
      <p:boldItalic r:id="rId21"/>
    </p:embeddedFont>
    <p:embeddedFont>
      <p:font typeface="League Gothic"/>
      <p:regular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23" roundtripDataSignature="AMtx7miIee73QrHT4O7AaAc2fkxsGDFd/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Light-italic.fntdata"/><Relationship Id="rId11" Type="http://schemas.openxmlformats.org/officeDocument/2006/relationships/slide" Target="slides/slide6.xml"/><Relationship Id="rId22" Type="http://schemas.openxmlformats.org/officeDocument/2006/relationships/font" Target="fonts/LeagueGothic-regular.fntdata"/><Relationship Id="rId10" Type="http://schemas.openxmlformats.org/officeDocument/2006/relationships/slide" Target="slides/slide5.xml"/><Relationship Id="rId21" Type="http://schemas.openxmlformats.org/officeDocument/2006/relationships/font" Target="fonts/MontserratLight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customschemas.google.com/relationships/presentationmetadata" Target="meta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Montserrat-bold.fntdata"/><Relationship Id="rId14" Type="http://schemas.openxmlformats.org/officeDocument/2006/relationships/font" Target="fonts/Montserrat-regular.fntdata"/><Relationship Id="rId17" Type="http://schemas.openxmlformats.org/officeDocument/2006/relationships/font" Target="fonts/Montserrat-boldItalic.fntdata"/><Relationship Id="rId16" Type="http://schemas.openxmlformats.org/officeDocument/2006/relationships/font" Target="fonts/Montserrat-italic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MontserratLight-bold.fntdata"/><Relationship Id="rId6" Type="http://schemas.openxmlformats.org/officeDocument/2006/relationships/slide" Target="slides/slide1.xml"/><Relationship Id="rId18" Type="http://schemas.openxmlformats.org/officeDocument/2006/relationships/font" Target="fonts/MontserratLight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9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0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1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3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3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4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14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5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5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15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5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7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7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7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8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8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8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5F9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 rot="-344346">
            <a:off x="6462461" y="1544966"/>
            <a:ext cx="6213649" cy="8127675"/>
          </a:xfrm>
          <a:custGeom>
            <a:rect b="b" l="l" r="r" t="t"/>
            <a:pathLst>
              <a:path extrusionOk="0" h="8127573" w="6213571">
                <a:moveTo>
                  <a:pt x="0" y="0"/>
                </a:moveTo>
                <a:lnTo>
                  <a:pt x="6213571" y="0"/>
                </a:lnTo>
                <a:lnTo>
                  <a:pt x="6213571" y="8127574"/>
                </a:lnTo>
                <a:lnTo>
                  <a:pt x="0" y="81275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"/>
          <p:cNvSpPr/>
          <p:nvPr/>
        </p:nvSpPr>
        <p:spPr>
          <a:xfrm rot="318674">
            <a:off x="11996993" y="506456"/>
            <a:ext cx="5865182" cy="8077618"/>
          </a:xfrm>
          <a:custGeom>
            <a:rect b="b" l="l" r="r" t="t"/>
            <a:pathLst>
              <a:path extrusionOk="0" h="8083354" w="5869347">
                <a:moveTo>
                  <a:pt x="0" y="0"/>
                </a:moveTo>
                <a:lnTo>
                  <a:pt x="5869347" y="0"/>
                </a:lnTo>
                <a:lnTo>
                  <a:pt x="5869347" y="8083354"/>
                </a:lnTo>
                <a:lnTo>
                  <a:pt x="0" y="80833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" name="Google Shape;86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644" y="1319200"/>
            <a:ext cx="6410325" cy="780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5F9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/>
          <p:nvPr/>
        </p:nvSpPr>
        <p:spPr>
          <a:xfrm>
            <a:off x="434549" y="350196"/>
            <a:ext cx="9077032" cy="9586608"/>
          </a:xfrm>
          <a:custGeom>
            <a:rect b="b" l="l" r="r" t="t"/>
            <a:pathLst>
              <a:path extrusionOk="0" h="6731534" w="6373719">
                <a:moveTo>
                  <a:pt x="0" y="0"/>
                </a:moveTo>
                <a:lnTo>
                  <a:pt x="0" y="6731534"/>
                </a:lnTo>
                <a:lnTo>
                  <a:pt x="6373719" y="6731534"/>
                </a:lnTo>
                <a:lnTo>
                  <a:pt x="6373719" y="0"/>
                </a:lnTo>
                <a:lnTo>
                  <a:pt x="0" y="0"/>
                </a:lnTo>
                <a:close/>
                <a:moveTo>
                  <a:pt x="6312759" y="6670573"/>
                </a:moveTo>
                <a:lnTo>
                  <a:pt x="59690" y="6670573"/>
                </a:lnTo>
                <a:lnTo>
                  <a:pt x="59690" y="59690"/>
                </a:lnTo>
                <a:lnTo>
                  <a:pt x="6312759" y="59690"/>
                </a:lnTo>
                <a:lnTo>
                  <a:pt x="6312759" y="6670573"/>
                </a:lnTo>
                <a:close/>
              </a:path>
            </a:pathLst>
          </a:custGeom>
          <a:solidFill>
            <a:srgbClr val="1E3D5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1044225" y="1179543"/>
            <a:ext cx="7991100" cy="9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5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55">
                <a:solidFill>
                  <a:srgbClr val="1E3D58"/>
                </a:solidFill>
                <a:latin typeface="League Gothic"/>
                <a:ea typeface="League Gothic"/>
                <a:cs typeface="League Gothic"/>
                <a:sym typeface="League Gothic"/>
              </a:rPr>
              <a:t>INFORMAL DIALOGUE QUESTIONS</a:t>
            </a:r>
            <a:endParaRPr/>
          </a:p>
        </p:txBody>
      </p:sp>
      <p:sp>
        <p:nvSpPr>
          <p:cNvPr id="93" name="Google Shape;93;p2"/>
          <p:cNvSpPr txBox="1"/>
          <p:nvPr/>
        </p:nvSpPr>
        <p:spPr>
          <a:xfrm>
            <a:off x="1044225" y="2662967"/>
            <a:ext cx="7991100" cy="67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What are the </a:t>
            </a:r>
            <a:r>
              <a:rPr b="1" lang="en-US" sz="23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challenges and opportunities</a:t>
            </a:r>
            <a:r>
              <a:rPr lang="en-US" sz="23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faced in ensuring the success of the </a:t>
            </a:r>
            <a:r>
              <a:rPr b="1" lang="en-US" sz="23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Summit of the Future</a:t>
            </a:r>
            <a:r>
              <a:rPr lang="en-US" sz="23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as well as the overall reform process, and how can </a:t>
            </a:r>
            <a:r>
              <a:rPr b="1" lang="en-US" sz="23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regional organizations, such as ASEAN</a:t>
            </a:r>
            <a:r>
              <a:rPr b="1" lang="en-US" sz="23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,</a:t>
            </a:r>
            <a:r>
              <a:rPr lang="en-US" sz="23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contribute to the success of this process? 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1C212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In what ways can the </a:t>
            </a:r>
            <a:r>
              <a:rPr b="1" lang="en-US" sz="23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United Nations and ASEAN jointly leverage their expertise and resources</a:t>
            </a:r>
            <a:r>
              <a:rPr lang="en-US" sz="23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to address current and emerging regional and global issues, such as green and sustainable growth, climate change and disaster risk reduction, digital transition, sustaining peace, cyber security and outer-space, etc., that not only benefits current populations, but also </a:t>
            </a:r>
            <a:r>
              <a:rPr b="1" lang="en-US" sz="23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safeguards the well-being of future generations</a:t>
            </a:r>
            <a:r>
              <a:rPr lang="en-US" sz="23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? </a:t>
            </a: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1044225" y="2176513"/>
            <a:ext cx="4899900" cy="95700"/>
          </a:xfrm>
          <a:prstGeom prst="rect">
            <a:avLst/>
          </a:prstGeom>
          <a:solidFill>
            <a:srgbClr val="1E3D5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9793410" y="-571500"/>
            <a:ext cx="8494590" cy="11111228"/>
          </a:xfrm>
          <a:custGeom>
            <a:rect b="b" l="l" r="r" t="t"/>
            <a:pathLst>
              <a:path extrusionOk="0" h="11111228" w="8494590">
                <a:moveTo>
                  <a:pt x="0" y="0"/>
                </a:moveTo>
                <a:lnTo>
                  <a:pt x="8494590" y="0"/>
                </a:lnTo>
                <a:lnTo>
                  <a:pt x="8494590" y="11111228"/>
                </a:lnTo>
                <a:lnTo>
                  <a:pt x="0" y="111112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5F9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/>
          <p:nvPr/>
        </p:nvSpPr>
        <p:spPr>
          <a:xfrm>
            <a:off x="-74915" y="5656869"/>
            <a:ext cx="18437830" cy="6522382"/>
          </a:xfrm>
          <a:custGeom>
            <a:rect b="b" l="l" r="r" t="t"/>
            <a:pathLst>
              <a:path extrusionOk="0" h="6522382" w="18437830">
                <a:moveTo>
                  <a:pt x="0" y="0"/>
                </a:moveTo>
                <a:lnTo>
                  <a:pt x="18437830" y="0"/>
                </a:lnTo>
                <a:lnTo>
                  <a:pt x="18437830" y="6522382"/>
                </a:lnTo>
                <a:lnTo>
                  <a:pt x="0" y="65223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4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3"/>
          <p:cNvSpPr/>
          <p:nvPr/>
        </p:nvSpPr>
        <p:spPr>
          <a:xfrm>
            <a:off x="358349" y="350196"/>
            <a:ext cx="17571303" cy="9586608"/>
          </a:xfrm>
          <a:custGeom>
            <a:rect b="b" l="l" r="r" t="t"/>
            <a:pathLst>
              <a:path extrusionOk="0" h="6731534" w="12338234">
                <a:moveTo>
                  <a:pt x="0" y="0"/>
                </a:moveTo>
                <a:lnTo>
                  <a:pt x="0" y="6731534"/>
                </a:lnTo>
                <a:lnTo>
                  <a:pt x="12338234" y="6731534"/>
                </a:lnTo>
                <a:lnTo>
                  <a:pt x="12338234" y="0"/>
                </a:lnTo>
                <a:lnTo>
                  <a:pt x="0" y="0"/>
                </a:lnTo>
                <a:close/>
                <a:moveTo>
                  <a:pt x="12277275" y="6670573"/>
                </a:moveTo>
                <a:lnTo>
                  <a:pt x="59690" y="6670573"/>
                </a:lnTo>
                <a:lnTo>
                  <a:pt x="59690" y="59690"/>
                </a:lnTo>
                <a:lnTo>
                  <a:pt x="12277275" y="59690"/>
                </a:lnTo>
                <a:lnTo>
                  <a:pt x="12277275" y="6670573"/>
                </a:lnTo>
                <a:close/>
              </a:path>
            </a:pathLst>
          </a:custGeom>
          <a:solidFill>
            <a:srgbClr val="1E3D5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3"/>
          <p:cNvSpPr txBox="1"/>
          <p:nvPr/>
        </p:nvSpPr>
        <p:spPr>
          <a:xfrm>
            <a:off x="1028700" y="1889871"/>
            <a:ext cx="16049700" cy="76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                        </a:t>
            </a:r>
            <a:endParaRPr sz="12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Addressing the need for greater </a:t>
            </a:r>
            <a:r>
              <a:rPr b="1" lang="en-US" sz="24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stability</a:t>
            </a: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in our globalized economy (e.g., by mitigating and managing cross-border shocks), as well as a reduction in global </a:t>
            </a:r>
            <a:r>
              <a:rPr b="1" lang="en-US" sz="24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inequality</a:t>
            </a: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due, in part, to a lack of representation of vulnerable countries within the </a:t>
            </a:r>
            <a:r>
              <a:rPr b="1" lang="en-US" sz="24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G20-centered global economy</a:t>
            </a: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.</a:t>
            </a:r>
            <a:endParaRPr sz="12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                   </a:t>
            </a:r>
            <a:endParaRPr sz="2400">
              <a:solidFill>
                <a:srgbClr val="1C212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                   </a:t>
            </a:r>
            <a:endParaRPr sz="12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Enhance coordination of G20 members with the UN system, the world body’s 193 Member States, International Financial Institutions (IFIs), World Trade Organization, and UN Secretariat – </a:t>
            </a:r>
            <a:r>
              <a:rPr i="1"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supported by a small, full-time </a:t>
            </a:r>
            <a:r>
              <a:rPr b="1" i="1" lang="en-US" sz="24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r>
              <a:rPr b="1" i="1" lang="en-US" sz="24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networked” secretariat</a:t>
            </a:r>
            <a:r>
              <a:rPr b="1" i="1" lang="en-US" sz="24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lang="en-US" sz="24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– by convening a </a:t>
            </a:r>
            <a:r>
              <a:rPr b="1" lang="en-US" sz="24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Biennial UN-G20+ Summit</a:t>
            </a: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during the UN General Assembly’s High-Level Week to foster a more sustainable and balanced global economy. </a:t>
            </a:r>
            <a:endParaRPr sz="12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C212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endParaRPr sz="1200"/>
          </a:p>
          <a:p>
            <a:pPr indent="-267969" lvl="1" marL="56134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C212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Look to </a:t>
            </a:r>
            <a:r>
              <a:rPr b="1" i="0" lang="en-US" sz="2400" u="none" cap="none" strike="noStrike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leadership from ASEAN</a:t>
            </a:r>
            <a:r>
              <a:rPr b="0" i="0" lang="en-US" sz="2400" u="none" cap="none" strike="noStrike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, the EU, AU, and select G20 members.</a:t>
            </a:r>
            <a:endParaRPr sz="1200"/>
          </a:p>
          <a:p>
            <a:pPr indent="-267969" lvl="1" marL="56134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C212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Convince reluctant powerful (G20) countries &amp; LDCs too of the benefits of expanded multilateral coordination and risk reduction in global economic governance.</a:t>
            </a:r>
            <a:endParaRPr sz="1200"/>
          </a:p>
        </p:txBody>
      </p:sp>
      <p:sp>
        <p:nvSpPr>
          <p:cNvPr id="103" name="Google Shape;103;p3"/>
          <p:cNvSpPr txBox="1"/>
          <p:nvPr/>
        </p:nvSpPr>
        <p:spPr>
          <a:xfrm>
            <a:off x="1028700" y="1697178"/>
            <a:ext cx="76176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99">
                <a:solidFill>
                  <a:srgbClr val="1E3D58"/>
                </a:solidFill>
                <a:latin typeface="Montserrat"/>
                <a:ea typeface="Montserrat"/>
                <a:cs typeface="Montserrat"/>
                <a:sym typeface="Montserrat"/>
              </a:rPr>
              <a:t>Challenge:</a:t>
            </a:r>
            <a:endParaRPr sz="1300"/>
          </a:p>
        </p:txBody>
      </p:sp>
      <p:sp>
        <p:nvSpPr>
          <p:cNvPr id="104" name="Google Shape;104;p3"/>
          <p:cNvSpPr txBox="1"/>
          <p:nvPr/>
        </p:nvSpPr>
        <p:spPr>
          <a:xfrm>
            <a:off x="1028700" y="4325008"/>
            <a:ext cx="76176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99">
                <a:solidFill>
                  <a:srgbClr val="1E3D58"/>
                </a:solidFill>
                <a:latin typeface="Montserrat"/>
                <a:ea typeface="Montserrat"/>
                <a:cs typeface="Montserrat"/>
                <a:sym typeface="Montserrat"/>
              </a:rPr>
              <a:t>Reform Proposal:</a:t>
            </a:r>
            <a:endParaRPr sz="1300"/>
          </a:p>
        </p:txBody>
      </p:sp>
      <p:sp>
        <p:nvSpPr>
          <p:cNvPr id="105" name="Google Shape;105;p3"/>
          <p:cNvSpPr txBox="1"/>
          <p:nvPr/>
        </p:nvSpPr>
        <p:spPr>
          <a:xfrm>
            <a:off x="1028699" y="7307421"/>
            <a:ext cx="76176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99">
                <a:solidFill>
                  <a:srgbClr val="1E3D58"/>
                </a:solidFill>
                <a:latin typeface="Montserrat"/>
                <a:ea typeface="Montserrat"/>
                <a:cs typeface="Montserrat"/>
                <a:sym typeface="Montserrat"/>
              </a:rPr>
              <a:t>Strategy for Reform:</a:t>
            </a:r>
            <a:endParaRPr sz="1300"/>
          </a:p>
        </p:txBody>
      </p:sp>
      <p:sp>
        <p:nvSpPr>
          <p:cNvPr id="106" name="Google Shape;106;p3"/>
          <p:cNvSpPr txBox="1"/>
          <p:nvPr/>
        </p:nvSpPr>
        <p:spPr>
          <a:xfrm>
            <a:off x="857250" y="648335"/>
            <a:ext cx="165735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99">
                <a:solidFill>
                  <a:srgbClr val="1E3D58"/>
                </a:solidFill>
                <a:latin typeface="League Gothic"/>
                <a:ea typeface="League Gothic"/>
                <a:cs typeface="League Gothic"/>
                <a:sym typeface="League Gothic"/>
              </a:rPr>
              <a:t> BIENNIAL UN-G20+ SUMMIT FOR THE GLOBAL ECONOMY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5F9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5162366" y="3477539"/>
            <a:ext cx="16193492" cy="10647221"/>
          </a:xfrm>
          <a:custGeom>
            <a:rect b="b" l="l" r="r" t="t"/>
            <a:pathLst>
              <a:path extrusionOk="0" h="10647221" w="16193492">
                <a:moveTo>
                  <a:pt x="0" y="0"/>
                </a:moveTo>
                <a:lnTo>
                  <a:pt x="16193492" y="0"/>
                </a:lnTo>
                <a:lnTo>
                  <a:pt x="16193492" y="10647221"/>
                </a:lnTo>
                <a:lnTo>
                  <a:pt x="0" y="106472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4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4"/>
          <p:cNvSpPr/>
          <p:nvPr/>
        </p:nvSpPr>
        <p:spPr>
          <a:xfrm>
            <a:off x="358349" y="350196"/>
            <a:ext cx="17571303" cy="9586608"/>
          </a:xfrm>
          <a:custGeom>
            <a:rect b="b" l="l" r="r" t="t"/>
            <a:pathLst>
              <a:path extrusionOk="0" h="6731534" w="12338234">
                <a:moveTo>
                  <a:pt x="0" y="0"/>
                </a:moveTo>
                <a:lnTo>
                  <a:pt x="0" y="6731534"/>
                </a:lnTo>
                <a:lnTo>
                  <a:pt x="12338234" y="6731534"/>
                </a:lnTo>
                <a:lnTo>
                  <a:pt x="12338234" y="0"/>
                </a:lnTo>
                <a:lnTo>
                  <a:pt x="0" y="0"/>
                </a:lnTo>
                <a:close/>
                <a:moveTo>
                  <a:pt x="12277275" y="6670573"/>
                </a:moveTo>
                <a:lnTo>
                  <a:pt x="59690" y="6670573"/>
                </a:lnTo>
                <a:lnTo>
                  <a:pt x="59690" y="59690"/>
                </a:lnTo>
                <a:lnTo>
                  <a:pt x="12277275" y="59690"/>
                </a:lnTo>
                <a:lnTo>
                  <a:pt x="12277275" y="6670573"/>
                </a:lnTo>
                <a:close/>
              </a:path>
            </a:pathLst>
          </a:custGeom>
          <a:solidFill>
            <a:srgbClr val="1E3D5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4"/>
          <p:cNvSpPr txBox="1"/>
          <p:nvPr/>
        </p:nvSpPr>
        <p:spPr>
          <a:xfrm>
            <a:off x="800100" y="2047084"/>
            <a:ext cx="16049700" cy="7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                        </a:t>
            </a:r>
            <a:endParaRPr sz="12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Gaps in how the </a:t>
            </a:r>
            <a:r>
              <a:rPr b="1" lang="en-US" sz="24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UN</a:t>
            </a:r>
            <a:r>
              <a:rPr b="1" lang="en-US" sz="24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US" sz="24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Security Council</a:t>
            </a: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provides for civilian protection, sustains peace, and reduces violent conflict outbreaks and recurrence.</a:t>
            </a:r>
            <a:endParaRPr sz="12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C212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                                       </a:t>
            </a:r>
            <a:endParaRPr sz="12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Upgrade the UN Peacebuilding Commission into an </a:t>
            </a:r>
            <a:r>
              <a:rPr b="1" lang="en-US" sz="24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empowered Peacebuilding Council</a:t>
            </a:r>
            <a:r>
              <a:rPr b="1" lang="en-US" sz="24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This new body would lead on conflict prevention (with a </a:t>
            </a:r>
            <a:r>
              <a:rPr b="1" lang="en-US" sz="24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Peacebuilding Audit</a:t>
            </a: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tool) peacebuilding policy development, coordination, and resource mobilization.</a:t>
            </a:r>
            <a:endParaRPr sz="12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C212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endParaRPr sz="1200"/>
          </a:p>
          <a:p>
            <a:pPr indent="-267969" lvl="1" marL="56134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C212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After calling for the Peacebuilding Commission’s transformation in the Summit of the Future, leverage, in 2025, the </a:t>
            </a:r>
            <a:r>
              <a:rPr b="1" i="0" lang="en-US" sz="2400" u="none" cap="none" strike="noStrike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UN Peacebuilding Architecture Review </a:t>
            </a:r>
            <a:r>
              <a:rPr b="0" i="0" lang="en-US" sz="2400" u="none" cap="none" strike="noStrike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consultations.</a:t>
            </a:r>
            <a:endParaRPr sz="1200"/>
          </a:p>
          <a:p>
            <a:pPr indent="-267969" lvl="1" marL="56134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C212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Pilot test the proposed Peacebuilding Audit tool, deriving lessons from the UN Human Rights Council’s Universal Periodic Review (a</a:t>
            </a: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significant</a:t>
            </a:r>
            <a:r>
              <a:rPr b="0" i="0" lang="en-US" sz="2400" u="none" cap="none" strike="noStrike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outcome of the 2005 UN60 World Leaders Summit).</a:t>
            </a:r>
            <a:endParaRPr sz="1200"/>
          </a:p>
        </p:txBody>
      </p:sp>
      <p:sp>
        <p:nvSpPr>
          <p:cNvPr id="114" name="Google Shape;114;p4"/>
          <p:cNvSpPr txBox="1"/>
          <p:nvPr/>
        </p:nvSpPr>
        <p:spPr>
          <a:xfrm>
            <a:off x="800100" y="1973334"/>
            <a:ext cx="76176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99">
                <a:solidFill>
                  <a:srgbClr val="1E3D58"/>
                </a:solidFill>
                <a:latin typeface="Montserrat"/>
                <a:ea typeface="Montserrat"/>
                <a:cs typeface="Montserrat"/>
                <a:sym typeface="Montserrat"/>
              </a:rPr>
              <a:t>Challenge:</a:t>
            </a:r>
            <a:endParaRPr sz="1300"/>
          </a:p>
        </p:txBody>
      </p:sp>
      <p:sp>
        <p:nvSpPr>
          <p:cNvPr id="115" name="Google Shape;115;p4"/>
          <p:cNvSpPr txBox="1"/>
          <p:nvPr/>
        </p:nvSpPr>
        <p:spPr>
          <a:xfrm>
            <a:off x="800100" y="3965495"/>
            <a:ext cx="76176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99">
                <a:solidFill>
                  <a:srgbClr val="1E3D58"/>
                </a:solidFill>
                <a:latin typeface="Montserrat"/>
                <a:ea typeface="Montserrat"/>
                <a:cs typeface="Montserrat"/>
                <a:sym typeface="Montserrat"/>
              </a:rPr>
              <a:t>Reform Proposal:</a:t>
            </a:r>
            <a:endParaRPr sz="1300"/>
          </a:p>
        </p:txBody>
      </p:sp>
      <p:sp>
        <p:nvSpPr>
          <p:cNvPr id="116" name="Google Shape;116;p4"/>
          <p:cNvSpPr txBox="1"/>
          <p:nvPr/>
        </p:nvSpPr>
        <p:spPr>
          <a:xfrm>
            <a:off x="800100" y="6502302"/>
            <a:ext cx="76176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99">
                <a:solidFill>
                  <a:srgbClr val="1E3D58"/>
                </a:solidFill>
                <a:latin typeface="Montserrat"/>
                <a:ea typeface="Montserrat"/>
                <a:cs typeface="Montserrat"/>
                <a:sym typeface="Montserrat"/>
              </a:rPr>
              <a:t>Strategy for Reform:</a:t>
            </a:r>
            <a:endParaRPr sz="1300"/>
          </a:p>
        </p:txBody>
      </p:sp>
      <p:sp>
        <p:nvSpPr>
          <p:cNvPr id="117" name="Google Shape;117;p4"/>
          <p:cNvSpPr txBox="1"/>
          <p:nvPr/>
        </p:nvSpPr>
        <p:spPr>
          <a:xfrm>
            <a:off x="3774000" y="768175"/>
            <a:ext cx="101019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99">
                <a:solidFill>
                  <a:srgbClr val="1E3D58"/>
                </a:solidFill>
                <a:latin typeface="League Gothic"/>
                <a:ea typeface="League Gothic"/>
                <a:cs typeface="League Gothic"/>
                <a:sym typeface="League Gothic"/>
              </a:rPr>
              <a:t>AN EMPOWERED UN PEACEBUILDING COUNCIL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5F9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/>
          <p:nvPr/>
        </p:nvSpPr>
        <p:spPr>
          <a:xfrm rot="10800000">
            <a:off x="8413295" y="0"/>
            <a:ext cx="9863947" cy="8409015"/>
          </a:xfrm>
          <a:custGeom>
            <a:rect b="b" l="l" r="r" t="t"/>
            <a:pathLst>
              <a:path extrusionOk="0" h="8409015" w="9863947">
                <a:moveTo>
                  <a:pt x="9863947" y="8409015"/>
                </a:moveTo>
                <a:lnTo>
                  <a:pt x="0" y="8409015"/>
                </a:lnTo>
                <a:lnTo>
                  <a:pt x="0" y="0"/>
                </a:lnTo>
                <a:lnTo>
                  <a:pt x="9863947" y="0"/>
                </a:lnTo>
                <a:lnTo>
                  <a:pt x="9863947" y="8409015"/>
                </a:lnTo>
                <a:close/>
              </a:path>
            </a:pathLst>
          </a:custGeom>
          <a:blipFill rotWithShape="1">
            <a:blip r:embed="rId3">
              <a:alphaModFix amt="24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5"/>
          <p:cNvSpPr/>
          <p:nvPr/>
        </p:nvSpPr>
        <p:spPr>
          <a:xfrm>
            <a:off x="358349" y="350196"/>
            <a:ext cx="17571303" cy="9586608"/>
          </a:xfrm>
          <a:custGeom>
            <a:rect b="b" l="l" r="r" t="t"/>
            <a:pathLst>
              <a:path extrusionOk="0" h="6731534" w="12338234">
                <a:moveTo>
                  <a:pt x="0" y="0"/>
                </a:moveTo>
                <a:lnTo>
                  <a:pt x="0" y="6731534"/>
                </a:lnTo>
                <a:lnTo>
                  <a:pt x="12338234" y="6731534"/>
                </a:lnTo>
                <a:lnTo>
                  <a:pt x="12338234" y="0"/>
                </a:lnTo>
                <a:lnTo>
                  <a:pt x="0" y="0"/>
                </a:lnTo>
                <a:close/>
                <a:moveTo>
                  <a:pt x="12277275" y="6670573"/>
                </a:moveTo>
                <a:lnTo>
                  <a:pt x="59690" y="6670573"/>
                </a:lnTo>
                <a:lnTo>
                  <a:pt x="59690" y="59690"/>
                </a:lnTo>
                <a:lnTo>
                  <a:pt x="12277275" y="59690"/>
                </a:lnTo>
                <a:lnTo>
                  <a:pt x="12277275" y="6670573"/>
                </a:lnTo>
                <a:close/>
              </a:path>
            </a:pathLst>
          </a:custGeom>
          <a:solidFill>
            <a:srgbClr val="1E3D5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5"/>
          <p:cNvSpPr txBox="1"/>
          <p:nvPr/>
        </p:nvSpPr>
        <p:spPr>
          <a:xfrm>
            <a:off x="1028700" y="2505404"/>
            <a:ext cx="16049700" cy="1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While growing at an exponential rate with immense economic and social potential, Artificial Intelligence is also increasingly misused as it becomes ubiquitous, generating </a:t>
            </a:r>
            <a:r>
              <a:rPr b="1" lang="en-US" sz="24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serious risks for society</a:t>
            </a: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, including as a new means of </a:t>
            </a:r>
            <a:r>
              <a:rPr b="1" lang="en-US" sz="24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warfare and international terrorism</a:t>
            </a: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.</a:t>
            </a:r>
            <a:endParaRPr sz="1200"/>
          </a:p>
        </p:txBody>
      </p:sp>
      <p:sp>
        <p:nvSpPr>
          <p:cNvPr id="125" name="Google Shape;125;p5"/>
          <p:cNvSpPr txBox="1"/>
          <p:nvPr/>
        </p:nvSpPr>
        <p:spPr>
          <a:xfrm>
            <a:off x="1028700" y="1933495"/>
            <a:ext cx="76176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99">
                <a:solidFill>
                  <a:srgbClr val="1E3D58"/>
                </a:solidFill>
                <a:latin typeface="Montserrat"/>
                <a:ea typeface="Montserrat"/>
                <a:cs typeface="Montserrat"/>
                <a:sym typeface="Montserrat"/>
              </a:rPr>
              <a:t>Challenge:</a:t>
            </a:r>
            <a:endParaRPr sz="1300"/>
          </a:p>
        </p:txBody>
      </p:sp>
      <p:sp>
        <p:nvSpPr>
          <p:cNvPr id="126" name="Google Shape;126;p5"/>
          <p:cNvSpPr txBox="1"/>
          <p:nvPr/>
        </p:nvSpPr>
        <p:spPr>
          <a:xfrm>
            <a:off x="1028700" y="4262432"/>
            <a:ext cx="76176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99">
                <a:solidFill>
                  <a:srgbClr val="1E3D58"/>
                </a:solidFill>
                <a:latin typeface="Montserrat"/>
                <a:ea typeface="Montserrat"/>
                <a:cs typeface="Montserrat"/>
                <a:sym typeface="Montserrat"/>
              </a:rPr>
              <a:t>Reform Proposal:</a:t>
            </a:r>
            <a:endParaRPr sz="1300"/>
          </a:p>
        </p:txBody>
      </p:sp>
      <p:sp>
        <p:nvSpPr>
          <p:cNvPr id="127" name="Google Shape;127;p5"/>
          <p:cNvSpPr txBox="1"/>
          <p:nvPr/>
        </p:nvSpPr>
        <p:spPr>
          <a:xfrm>
            <a:off x="1028700" y="7065725"/>
            <a:ext cx="76176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99">
                <a:solidFill>
                  <a:srgbClr val="1E3D58"/>
                </a:solidFill>
                <a:latin typeface="Montserrat"/>
                <a:ea typeface="Montserrat"/>
                <a:cs typeface="Montserrat"/>
                <a:sym typeface="Montserrat"/>
              </a:rPr>
              <a:t>Strategy for Reform:</a:t>
            </a:r>
            <a:endParaRPr sz="1300"/>
          </a:p>
        </p:txBody>
      </p:sp>
      <p:sp>
        <p:nvSpPr>
          <p:cNvPr id="128" name="Google Shape;128;p5"/>
          <p:cNvSpPr txBox="1"/>
          <p:nvPr/>
        </p:nvSpPr>
        <p:spPr>
          <a:xfrm>
            <a:off x="1200150" y="881022"/>
            <a:ext cx="158877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99">
                <a:solidFill>
                  <a:srgbClr val="1E3D58"/>
                </a:solidFill>
                <a:latin typeface="League Gothic"/>
                <a:ea typeface="League Gothic"/>
                <a:cs typeface="League Gothic"/>
                <a:sym typeface="League Gothic"/>
              </a:rPr>
              <a:t>INTERNATIONAL ARTIFICIAL INTELLIGENCE AGENCY (IA2)</a:t>
            </a:r>
            <a:endParaRPr/>
          </a:p>
        </p:txBody>
      </p:sp>
      <p:sp>
        <p:nvSpPr>
          <p:cNvPr id="129" name="Google Shape;129;p5"/>
          <p:cNvSpPr txBox="1"/>
          <p:nvPr/>
        </p:nvSpPr>
        <p:spPr>
          <a:xfrm>
            <a:off x="1028700" y="7715250"/>
            <a:ext cx="16049700" cy="19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7969" lvl="1" marL="56134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C212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Build on the S-G’s new High-Level Advisory Body on Artificial Intelligence to establish an </a:t>
            </a:r>
            <a:r>
              <a:rPr b="1" lang="en-US" sz="24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Intergovernmental Cyber and AI Panel</a:t>
            </a: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(model on the Intergovernmental Panel on Climate Change).</a:t>
            </a:r>
            <a:endParaRPr sz="1200"/>
          </a:p>
          <a:p>
            <a:pPr indent="-267969" lvl="1" marL="56134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C212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Seed the idea of an IA2 in both the </a:t>
            </a:r>
            <a:r>
              <a:rPr b="1" lang="en-US" sz="24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Global Digital Compact</a:t>
            </a: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and Chapter 3 of the Pact for the Future, while elaborating in two (simultaneous) operational </a:t>
            </a:r>
            <a:r>
              <a:rPr b="1" lang="en-US" sz="24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GA and SC resolutions</a:t>
            </a: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before the end of 2024.</a:t>
            </a:r>
            <a:endParaRPr sz="1200"/>
          </a:p>
        </p:txBody>
      </p:sp>
      <p:sp>
        <p:nvSpPr>
          <p:cNvPr id="130" name="Google Shape;130;p5"/>
          <p:cNvSpPr txBox="1"/>
          <p:nvPr/>
        </p:nvSpPr>
        <p:spPr>
          <a:xfrm>
            <a:off x="1028700" y="4803747"/>
            <a:ext cx="16049700" cy="21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</a:t>
            </a: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he new </a:t>
            </a:r>
            <a:r>
              <a:rPr b="1" lang="en-US" sz="24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IA2</a:t>
            </a: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would serve to: i) improve visibility, advocacy, and resource mobilization for </a:t>
            </a:r>
            <a:r>
              <a:rPr b="1" lang="en-US" sz="24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global AI regulatory</a:t>
            </a: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efforts; ii) provide </a:t>
            </a:r>
            <a:r>
              <a:rPr b="1" lang="en-US" sz="24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thought leadership</a:t>
            </a: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on AI and cyber-tech initiatives; iii) monitor, evaluate, and report on </a:t>
            </a:r>
            <a:r>
              <a:rPr b="1" lang="en-US" sz="24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AI industry safeguards</a:t>
            </a: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; and iv) enhance coordination and knowledge-sharing across Member States and regional bodies, such as</a:t>
            </a:r>
            <a:r>
              <a:rPr b="1" lang="en-US" sz="24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 ASEAN</a:t>
            </a: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, to leverage AI’s positive development applications.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5F9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6"/>
          <p:cNvSpPr/>
          <p:nvPr/>
        </p:nvSpPr>
        <p:spPr>
          <a:xfrm>
            <a:off x="358349" y="350196"/>
            <a:ext cx="17571303" cy="9586608"/>
          </a:xfrm>
          <a:custGeom>
            <a:rect b="b" l="l" r="r" t="t"/>
            <a:pathLst>
              <a:path extrusionOk="0" h="6731534" w="12338234">
                <a:moveTo>
                  <a:pt x="0" y="0"/>
                </a:moveTo>
                <a:lnTo>
                  <a:pt x="0" y="6731534"/>
                </a:lnTo>
                <a:lnTo>
                  <a:pt x="12338234" y="6731534"/>
                </a:lnTo>
                <a:lnTo>
                  <a:pt x="12338234" y="0"/>
                </a:lnTo>
                <a:lnTo>
                  <a:pt x="0" y="0"/>
                </a:lnTo>
                <a:close/>
                <a:moveTo>
                  <a:pt x="12277275" y="6670573"/>
                </a:moveTo>
                <a:lnTo>
                  <a:pt x="59690" y="6670573"/>
                </a:lnTo>
                <a:lnTo>
                  <a:pt x="59690" y="59690"/>
                </a:lnTo>
                <a:lnTo>
                  <a:pt x="12277275" y="59690"/>
                </a:lnTo>
                <a:lnTo>
                  <a:pt x="12277275" y="6670573"/>
                </a:lnTo>
                <a:close/>
              </a:path>
            </a:pathLst>
          </a:custGeom>
          <a:solidFill>
            <a:srgbClr val="1E3D5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6"/>
          <p:cNvSpPr txBox="1"/>
          <p:nvPr/>
        </p:nvSpPr>
        <p:spPr>
          <a:xfrm>
            <a:off x="1028700" y="809075"/>
            <a:ext cx="16440000" cy="20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99">
                <a:solidFill>
                  <a:srgbClr val="1E3D58"/>
                </a:solidFill>
                <a:latin typeface="League Gothic"/>
                <a:ea typeface="League Gothic"/>
                <a:cs typeface="League Gothic"/>
                <a:sym typeface="League Gothic"/>
              </a:rPr>
              <a:t>EARTH STEWARDSHIP COUNCIL (ESC) </a:t>
            </a:r>
            <a:endParaRPr/>
          </a:p>
          <a:p>
            <a:pPr indent="0" lvl="0" marL="0" marR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99">
                <a:solidFill>
                  <a:srgbClr val="1E3D58"/>
                </a:solidFill>
                <a:latin typeface="League Gothic"/>
                <a:ea typeface="League Gothic"/>
                <a:cs typeface="League Gothic"/>
                <a:sym typeface="League Gothic"/>
              </a:rPr>
              <a:t>&amp; SPECIAL ENVOY ON FUTURE GENERATIONS</a:t>
            </a:r>
            <a:endParaRPr/>
          </a:p>
        </p:txBody>
      </p:sp>
      <p:sp>
        <p:nvSpPr>
          <p:cNvPr id="138" name="Google Shape;138;p6"/>
          <p:cNvSpPr txBox="1"/>
          <p:nvPr/>
        </p:nvSpPr>
        <p:spPr>
          <a:xfrm>
            <a:off x="1028700" y="3320851"/>
            <a:ext cx="16049700" cy="8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Knowledge and action gaps in international policy-making in support of </a:t>
            </a:r>
            <a:r>
              <a:rPr b="1" lang="en-US" sz="24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future generations</a:t>
            </a: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have suffered from </a:t>
            </a:r>
            <a:r>
              <a:rPr b="1" lang="en-US" sz="24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short-termism</a:t>
            </a: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, </a:t>
            </a:r>
            <a:r>
              <a:rPr b="1" lang="en-US" sz="24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high inequality</a:t>
            </a: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, and </a:t>
            </a:r>
            <a:r>
              <a:rPr b="1" lang="en-US" sz="24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unaccountability</a:t>
            </a: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, as well as the “</a:t>
            </a:r>
            <a:r>
              <a:rPr b="1" lang="en-US" sz="24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tragedy of the commons</a:t>
            </a: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.”</a:t>
            </a:r>
            <a:endParaRPr/>
          </a:p>
        </p:txBody>
      </p:sp>
      <p:sp>
        <p:nvSpPr>
          <p:cNvPr id="139" name="Google Shape;139;p6"/>
          <p:cNvSpPr txBox="1"/>
          <p:nvPr/>
        </p:nvSpPr>
        <p:spPr>
          <a:xfrm>
            <a:off x="1028700" y="2749134"/>
            <a:ext cx="76176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99">
                <a:solidFill>
                  <a:srgbClr val="1E3D58"/>
                </a:solidFill>
                <a:latin typeface="Montserrat"/>
                <a:ea typeface="Montserrat"/>
                <a:cs typeface="Montserrat"/>
                <a:sym typeface="Montserrat"/>
              </a:rPr>
              <a:t>Challenge:</a:t>
            </a:r>
            <a:endParaRPr sz="1300"/>
          </a:p>
        </p:txBody>
      </p:sp>
      <p:sp>
        <p:nvSpPr>
          <p:cNvPr id="140" name="Google Shape;140;p6"/>
          <p:cNvSpPr txBox="1"/>
          <p:nvPr/>
        </p:nvSpPr>
        <p:spPr>
          <a:xfrm>
            <a:off x="1028700" y="4607469"/>
            <a:ext cx="76176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99">
                <a:solidFill>
                  <a:srgbClr val="1E3D58"/>
                </a:solidFill>
                <a:latin typeface="Montserrat"/>
                <a:ea typeface="Montserrat"/>
                <a:cs typeface="Montserrat"/>
                <a:sym typeface="Montserrat"/>
              </a:rPr>
              <a:t>Reform Proposal:</a:t>
            </a:r>
            <a:endParaRPr sz="1300"/>
          </a:p>
        </p:txBody>
      </p:sp>
      <p:sp>
        <p:nvSpPr>
          <p:cNvPr id="141" name="Google Shape;141;p6"/>
          <p:cNvSpPr txBox="1"/>
          <p:nvPr/>
        </p:nvSpPr>
        <p:spPr>
          <a:xfrm>
            <a:off x="1028700" y="7513952"/>
            <a:ext cx="76176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99">
                <a:solidFill>
                  <a:srgbClr val="1E3D58"/>
                </a:solidFill>
                <a:latin typeface="Montserrat"/>
                <a:ea typeface="Montserrat"/>
                <a:cs typeface="Montserrat"/>
                <a:sym typeface="Montserrat"/>
              </a:rPr>
              <a:t>Strategy for Reform:</a:t>
            </a:r>
            <a:endParaRPr sz="1300"/>
          </a:p>
        </p:txBody>
      </p:sp>
      <p:sp>
        <p:nvSpPr>
          <p:cNvPr id="142" name="Google Shape;142;p6"/>
          <p:cNvSpPr txBox="1"/>
          <p:nvPr/>
        </p:nvSpPr>
        <p:spPr>
          <a:xfrm>
            <a:off x="1028700" y="5219706"/>
            <a:ext cx="16049700" cy="19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An </a:t>
            </a:r>
            <a:r>
              <a:rPr b="1" lang="en-US" sz="24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Earth Stewardship Council</a:t>
            </a: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(ESC) could serve as an oversight body of the </a:t>
            </a:r>
            <a:r>
              <a:rPr b="1" lang="en-US" sz="24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Declaration on Future Generations</a:t>
            </a: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(</a:t>
            </a:r>
            <a:r>
              <a:rPr i="1"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including through a “</a:t>
            </a:r>
            <a:r>
              <a:rPr b="1" i="1" lang="en-US" sz="24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Future Generations Review,</a:t>
            </a:r>
            <a:r>
              <a:rPr i="1"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” modeled on the HRC’s Universal Periodic Review</a:t>
            </a: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) and deliberate upon the governance of the </a:t>
            </a:r>
            <a:r>
              <a:rPr b="1" lang="en-US" sz="24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global commons</a:t>
            </a: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. A new </a:t>
            </a:r>
            <a:r>
              <a:rPr b="1" lang="en-US" sz="24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Special Envoy for Future Generations</a:t>
            </a: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could further give voice to future generations within the UN’s highest echelon.</a:t>
            </a:r>
            <a:endParaRPr sz="1200"/>
          </a:p>
        </p:txBody>
      </p:sp>
      <p:sp>
        <p:nvSpPr>
          <p:cNvPr id="143" name="Google Shape;143;p6"/>
          <p:cNvSpPr txBox="1"/>
          <p:nvPr/>
        </p:nvSpPr>
        <p:spPr>
          <a:xfrm>
            <a:off x="1028700" y="8165658"/>
            <a:ext cx="16049700" cy="1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7969" lvl="1" marL="56134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C212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Seed the idea of an ESC (including a Future Generations Review) and a Special Envoy on Future Generations in both the </a:t>
            </a:r>
            <a:r>
              <a:rPr b="1" lang="en-US" sz="24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Declaration on Future Generations</a:t>
            </a: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and Chapter 4 of the Pact for the Future, while elaborating in two (simultaneous) operational </a:t>
            </a:r>
            <a:r>
              <a:rPr b="1" lang="en-US" sz="24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GA and SC resolutions</a:t>
            </a: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before the end of 2024.</a:t>
            </a:r>
            <a:endParaRPr sz="12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5F9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"/>
          <p:cNvSpPr/>
          <p:nvPr/>
        </p:nvSpPr>
        <p:spPr>
          <a:xfrm>
            <a:off x="13654221" y="514350"/>
            <a:ext cx="9718694" cy="9512172"/>
          </a:xfrm>
          <a:custGeom>
            <a:rect b="b" l="l" r="r" t="t"/>
            <a:pathLst>
              <a:path extrusionOk="0" h="9512172" w="9718694">
                <a:moveTo>
                  <a:pt x="0" y="0"/>
                </a:moveTo>
                <a:lnTo>
                  <a:pt x="9718694" y="0"/>
                </a:lnTo>
                <a:lnTo>
                  <a:pt x="9718694" y="9512172"/>
                </a:lnTo>
                <a:lnTo>
                  <a:pt x="0" y="95121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4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7"/>
          <p:cNvSpPr/>
          <p:nvPr/>
        </p:nvSpPr>
        <p:spPr>
          <a:xfrm>
            <a:off x="13511821" y="514350"/>
            <a:ext cx="9267558" cy="9258300"/>
          </a:xfrm>
          <a:custGeom>
            <a:rect b="b" l="l" r="r" t="t"/>
            <a:pathLst>
              <a:path extrusionOk="0" h="9258300" w="9267558">
                <a:moveTo>
                  <a:pt x="0" y="0"/>
                </a:moveTo>
                <a:lnTo>
                  <a:pt x="9267558" y="0"/>
                </a:lnTo>
                <a:lnTo>
                  <a:pt x="9267558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24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7"/>
          <p:cNvSpPr/>
          <p:nvPr/>
        </p:nvSpPr>
        <p:spPr>
          <a:xfrm>
            <a:off x="358349" y="350196"/>
            <a:ext cx="17571303" cy="9586608"/>
          </a:xfrm>
          <a:custGeom>
            <a:rect b="b" l="l" r="r" t="t"/>
            <a:pathLst>
              <a:path extrusionOk="0" h="6731534" w="12338234">
                <a:moveTo>
                  <a:pt x="0" y="0"/>
                </a:moveTo>
                <a:lnTo>
                  <a:pt x="0" y="6731534"/>
                </a:lnTo>
                <a:lnTo>
                  <a:pt x="12338234" y="6731534"/>
                </a:lnTo>
                <a:lnTo>
                  <a:pt x="12338234" y="0"/>
                </a:lnTo>
                <a:lnTo>
                  <a:pt x="0" y="0"/>
                </a:lnTo>
                <a:close/>
                <a:moveTo>
                  <a:pt x="12277275" y="6670573"/>
                </a:moveTo>
                <a:lnTo>
                  <a:pt x="59690" y="6670573"/>
                </a:lnTo>
                <a:lnTo>
                  <a:pt x="59690" y="59690"/>
                </a:lnTo>
                <a:lnTo>
                  <a:pt x="12277275" y="59690"/>
                </a:lnTo>
                <a:lnTo>
                  <a:pt x="12277275" y="6670573"/>
                </a:lnTo>
                <a:close/>
              </a:path>
            </a:pathLst>
          </a:custGeom>
          <a:solidFill>
            <a:srgbClr val="1E3D5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7"/>
          <p:cNvSpPr txBox="1"/>
          <p:nvPr/>
        </p:nvSpPr>
        <p:spPr>
          <a:xfrm>
            <a:off x="924000" y="628050"/>
            <a:ext cx="16440000" cy="20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99">
                <a:solidFill>
                  <a:srgbClr val="1E3D58"/>
                </a:solidFill>
                <a:latin typeface="League Gothic"/>
                <a:ea typeface="League Gothic"/>
                <a:cs typeface="League Gothic"/>
                <a:sym typeface="League Gothic"/>
              </a:rPr>
              <a:t>GLOBAL ECONOMIC &amp; FINANCIAL REFORM </a:t>
            </a:r>
            <a:endParaRPr/>
          </a:p>
          <a:p>
            <a:pPr indent="0" lvl="0" marL="0" marR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99">
                <a:solidFill>
                  <a:srgbClr val="1E3D58"/>
                </a:solidFill>
                <a:latin typeface="League Gothic"/>
                <a:ea typeface="League Gothic"/>
                <a:cs typeface="League Gothic"/>
                <a:sym typeface="League Gothic"/>
              </a:rPr>
              <a:t>&amp; GREATER COLLABORATION WITH REGIONAL ORGANIZATIONS</a:t>
            </a:r>
            <a:endParaRPr/>
          </a:p>
        </p:txBody>
      </p:sp>
      <p:sp>
        <p:nvSpPr>
          <p:cNvPr id="152" name="Google Shape;152;p7"/>
          <p:cNvSpPr txBox="1"/>
          <p:nvPr/>
        </p:nvSpPr>
        <p:spPr>
          <a:xfrm>
            <a:off x="1028700" y="3293954"/>
            <a:ext cx="16049700" cy="8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To advance the 20230 Agenda, the </a:t>
            </a:r>
            <a:r>
              <a:rPr b="1" lang="en-US" sz="24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SDG Political Declaration</a:t>
            </a: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calls for: “... SDG investments, reforming the international financial architecture … enhancing macroeconomic policy coordination” (</a:t>
            </a:r>
            <a:r>
              <a:rPr b="1" lang="en-US" sz="24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governance gaps</a:t>
            </a: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)</a:t>
            </a:r>
            <a:endParaRPr sz="1200"/>
          </a:p>
        </p:txBody>
      </p:sp>
      <p:sp>
        <p:nvSpPr>
          <p:cNvPr id="153" name="Google Shape;153;p7"/>
          <p:cNvSpPr txBox="1"/>
          <p:nvPr/>
        </p:nvSpPr>
        <p:spPr>
          <a:xfrm>
            <a:off x="1028700" y="2724509"/>
            <a:ext cx="76176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99">
                <a:solidFill>
                  <a:srgbClr val="1E3D58"/>
                </a:solidFill>
                <a:latin typeface="Montserrat"/>
                <a:ea typeface="Montserrat"/>
                <a:cs typeface="Montserrat"/>
                <a:sym typeface="Montserrat"/>
              </a:rPr>
              <a:t>Challenge:</a:t>
            </a:r>
            <a:endParaRPr sz="1300"/>
          </a:p>
        </p:txBody>
      </p:sp>
      <p:sp>
        <p:nvSpPr>
          <p:cNvPr id="154" name="Google Shape;154;p7"/>
          <p:cNvSpPr txBox="1"/>
          <p:nvPr/>
        </p:nvSpPr>
        <p:spPr>
          <a:xfrm>
            <a:off x="1028700" y="4561519"/>
            <a:ext cx="76176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99">
                <a:solidFill>
                  <a:srgbClr val="1E3D58"/>
                </a:solidFill>
                <a:latin typeface="Montserrat"/>
                <a:ea typeface="Montserrat"/>
                <a:cs typeface="Montserrat"/>
                <a:sym typeface="Montserrat"/>
              </a:rPr>
              <a:t>Reform Proposal:</a:t>
            </a:r>
            <a:endParaRPr sz="1300"/>
          </a:p>
        </p:txBody>
      </p:sp>
      <p:sp>
        <p:nvSpPr>
          <p:cNvPr id="155" name="Google Shape;155;p7"/>
          <p:cNvSpPr txBox="1"/>
          <p:nvPr/>
        </p:nvSpPr>
        <p:spPr>
          <a:xfrm>
            <a:off x="924000" y="7721627"/>
            <a:ext cx="76176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99">
                <a:solidFill>
                  <a:srgbClr val="1E3D58"/>
                </a:solidFill>
                <a:latin typeface="Montserrat"/>
                <a:ea typeface="Montserrat"/>
                <a:cs typeface="Montserrat"/>
                <a:sym typeface="Montserrat"/>
              </a:rPr>
              <a:t>Strategy for Reform:</a:t>
            </a:r>
            <a:endParaRPr sz="1300"/>
          </a:p>
        </p:txBody>
      </p:sp>
      <p:sp>
        <p:nvSpPr>
          <p:cNvPr id="156" name="Google Shape;156;p7"/>
          <p:cNvSpPr txBox="1"/>
          <p:nvPr/>
        </p:nvSpPr>
        <p:spPr>
          <a:xfrm>
            <a:off x="1028700" y="5130100"/>
            <a:ext cx="16049700" cy="24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Major </a:t>
            </a:r>
            <a:r>
              <a:rPr b="1" lang="en-US" sz="24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Global Economic &amp; Financial Reforms</a:t>
            </a: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, while encouraging greater collaboration with </a:t>
            </a:r>
            <a:r>
              <a:rPr b="1" lang="en-US" sz="24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Regional Development Banks and other Regional Organizations</a:t>
            </a: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, include: i) </a:t>
            </a:r>
            <a:r>
              <a:rPr b="1" lang="en-US" sz="24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Repurposing the Multilateral Development Bank</a:t>
            </a: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system (e.g., expanding lending capacity by USD $100 billion, de-risking measures, and further issuing of SDRs); and ii) </a:t>
            </a:r>
            <a:r>
              <a:rPr b="1" lang="en-US" sz="24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Strengthening the Global Debt Architecture</a:t>
            </a: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(e.g., new debt treatment global coordination platform, aligning China with the Paris Club, and debt for climate swaps).</a:t>
            </a:r>
            <a:endParaRPr/>
          </a:p>
        </p:txBody>
      </p:sp>
      <p:sp>
        <p:nvSpPr>
          <p:cNvPr id="157" name="Google Shape;157;p7"/>
          <p:cNvSpPr txBox="1"/>
          <p:nvPr/>
        </p:nvSpPr>
        <p:spPr>
          <a:xfrm>
            <a:off x="1028700" y="8367358"/>
            <a:ext cx="16049700" cy="8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7969" lvl="1" marL="56134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C212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Build on the momentum generated by Mia Mottley’s </a:t>
            </a:r>
            <a:r>
              <a:rPr b="1" lang="en-US" sz="24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Bridgetown Initiative</a:t>
            </a: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, among other factors..</a:t>
            </a:r>
            <a:endParaRPr sz="1200"/>
          </a:p>
          <a:p>
            <a:pPr indent="-267969" lvl="1" marL="56134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C212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Synchronize with the reform </a:t>
            </a:r>
            <a:r>
              <a:rPr b="1" lang="en-US" sz="2400">
                <a:solidFill>
                  <a:srgbClr val="1C2120"/>
                </a:solidFill>
                <a:latin typeface="Montserrat"/>
                <a:ea typeface="Montserrat"/>
                <a:cs typeface="Montserrat"/>
                <a:sym typeface="Montserrat"/>
              </a:rPr>
              <a:t>efforts of the new World Bank President</a:t>
            </a:r>
            <a:r>
              <a:rPr lang="en-US" sz="2400">
                <a:solidFill>
                  <a:srgbClr val="1C21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, Ajay Banga.</a:t>
            </a:r>
            <a:endParaRPr sz="12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5F9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"/>
          <p:cNvSpPr/>
          <p:nvPr/>
        </p:nvSpPr>
        <p:spPr>
          <a:xfrm>
            <a:off x="3791025" y="0"/>
            <a:ext cx="14047088" cy="10287462"/>
          </a:xfrm>
          <a:custGeom>
            <a:rect b="b" l="l" r="r" t="t"/>
            <a:pathLst>
              <a:path extrusionOk="0" h="13063444" w="17894379">
                <a:moveTo>
                  <a:pt x="0" y="0"/>
                </a:moveTo>
                <a:lnTo>
                  <a:pt x="17894378" y="0"/>
                </a:lnTo>
                <a:lnTo>
                  <a:pt x="17894378" y="13063444"/>
                </a:lnTo>
                <a:lnTo>
                  <a:pt x="0" y="130634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130" l="-3809" r="-5544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3" name="Google Shape;163;p8"/>
          <p:cNvGrpSpPr/>
          <p:nvPr/>
        </p:nvGrpSpPr>
        <p:grpSpPr>
          <a:xfrm>
            <a:off x="-87914" y="5871399"/>
            <a:ext cx="18623017" cy="641722"/>
            <a:chOff x="-247898" y="5898055"/>
            <a:chExt cx="18535898" cy="548480"/>
          </a:xfrm>
        </p:grpSpPr>
        <p:grpSp>
          <p:nvGrpSpPr>
            <p:cNvPr id="164" name="Google Shape;164;p8"/>
            <p:cNvGrpSpPr/>
            <p:nvPr/>
          </p:nvGrpSpPr>
          <p:grpSpPr>
            <a:xfrm>
              <a:off x="-247898" y="5898055"/>
              <a:ext cx="18535898" cy="548480"/>
              <a:chOff x="0" y="-47625"/>
              <a:chExt cx="4881883" cy="144456"/>
            </a:xfrm>
          </p:grpSpPr>
          <p:sp>
            <p:nvSpPr>
              <p:cNvPr id="165" name="Google Shape;165;p8"/>
              <p:cNvSpPr/>
              <p:nvPr/>
            </p:nvSpPr>
            <p:spPr>
              <a:xfrm>
                <a:off x="0" y="0"/>
                <a:ext cx="4881883" cy="96831"/>
              </a:xfrm>
              <a:custGeom>
                <a:rect b="b" l="l" r="r" t="t"/>
                <a:pathLst>
                  <a:path extrusionOk="0" h="96831" w="4881883">
                    <a:moveTo>
                      <a:pt x="0" y="0"/>
                    </a:moveTo>
                    <a:lnTo>
                      <a:pt x="4881883" y="0"/>
                    </a:lnTo>
                    <a:lnTo>
                      <a:pt x="4881883" y="96831"/>
                    </a:lnTo>
                    <a:lnTo>
                      <a:pt x="0" y="96831"/>
                    </a:lnTo>
                    <a:close/>
                  </a:path>
                </a:pathLst>
              </a:custGeom>
              <a:solidFill>
                <a:srgbClr val="092642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8"/>
              <p:cNvSpPr txBox="1"/>
              <p:nvPr/>
            </p:nvSpPr>
            <p:spPr>
              <a:xfrm>
                <a:off x="0" y="-47625"/>
                <a:ext cx="4881883" cy="1444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2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7" name="Google Shape;167;p8"/>
            <p:cNvSpPr/>
            <p:nvPr/>
          </p:nvSpPr>
          <p:spPr>
            <a:xfrm>
              <a:off x="6250069" y="6108144"/>
              <a:ext cx="10155796" cy="309129"/>
            </a:xfrm>
            <a:custGeom>
              <a:rect b="b" l="l" r="r" t="t"/>
              <a:pathLst>
                <a:path extrusionOk="0" h="412172" w="13541061">
                  <a:moveTo>
                    <a:pt x="0" y="0"/>
                  </a:moveTo>
                  <a:lnTo>
                    <a:pt x="13541061" y="0"/>
                  </a:lnTo>
                  <a:lnTo>
                    <a:pt x="13541061" y="412172"/>
                  </a:lnTo>
                  <a:lnTo>
                    <a:pt x="0" y="4121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8" name="Google Shape;168;p8"/>
          <p:cNvSpPr txBox="1"/>
          <p:nvPr/>
        </p:nvSpPr>
        <p:spPr>
          <a:xfrm>
            <a:off x="386075" y="253343"/>
            <a:ext cx="62895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>
                <a:solidFill>
                  <a:srgbClr val="1E3D58"/>
                </a:solidFill>
                <a:latin typeface="League Gothic"/>
                <a:ea typeface="League Gothic"/>
                <a:cs typeface="League Gothic"/>
                <a:sym typeface="League Gothic"/>
              </a:rPr>
              <a:t>STRATEGY FOR REFORM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